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7"/>
  </p:handout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 autoAdjust="0"/>
    <p:restoredTop sz="94667" autoAdjust="0"/>
  </p:normalViewPr>
  <p:slideViewPr>
    <p:cSldViewPr>
      <p:cViewPr varScale="1">
        <p:scale>
          <a:sx n="78" d="100"/>
          <a:sy n="78" d="100"/>
        </p:scale>
        <p:origin x="-91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xmlns="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xmlns="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xmlns="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xmlns="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xmlns="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xmlns="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xmlns="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xmlns="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xmlns="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xmlns="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xmlns="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xmlns="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xmlns="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xmlns="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xmlns="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xmlns="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xmlns="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Radyo, Televizyon ve Sinema Bölümü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xmlns="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İLETİŞİM FAKÜLTESİ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xmlns="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smtClean="0"/>
              <a:t>RTS407-Sinema Kuramları ve Estetiği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xmlns="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err="1" smtClean="0">
                <a:solidFill>
                  <a:schemeClr val="bg1">
                    <a:lumMod val="50000"/>
                  </a:schemeClr>
                </a:solidFill>
              </a:rPr>
              <a:t>Doç.Dr</a:t>
            </a: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. Ahmet OKTAN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xmlns="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sz="4400" dirty="0" smtClean="0"/>
              <a:t>Sinema Kuramına Giriş</a:t>
            </a:r>
            <a:endParaRPr lang="tr-TR" altLang="tr-TR" sz="4400" dirty="0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xmlns="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 smtClean="0"/>
              <a:t>Hafta-1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xmlns="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xmlns="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i="1" dirty="0" smtClean="0"/>
              <a:t>RTS407-Sinema Kuramları ve Estetiği</a:t>
            </a:r>
            <a:endParaRPr lang="tr-TR" altLang="tr-TR" sz="3200" b="1" i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1285852" y="214290"/>
            <a:ext cx="7208706" cy="1143008"/>
          </a:xfrm>
        </p:spPr>
        <p:txBody>
          <a:bodyPr>
            <a:normAutofit/>
          </a:bodyPr>
          <a:lstStyle/>
          <a:p>
            <a:pPr algn="ctr"/>
            <a:r>
              <a:rPr lang="tr-TR" sz="2800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  <a:t>İlk Yıllar</a:t>
            </a:r>
            <a:endParaRPr lang="tr-TR" sz="2800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itchFamily="18" charset="0"/>
            </a:endParaRP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928662" y="2071678"/>
            <a:ext cx="7745186" cy="3571900"/>
          </a:xfrm>
        </p:spPr>
        <p:txBody>
          <a:bodyPr>
            <a:normAutofit/>
          </a:bodyPr>
          <a:lstStyle/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400" b="1" dirty="0" smtClean="0">
                <a:solidFill>
                  <a:srgbClr val="002060"/>
                </a:solidFill>
                <a:latin typeface="Century" pitchFamily="18" charset="0"/>
              </a:rPr>
              <a:t>Sanatın görevi ve estetik algı… Yansıtma kuramından modern döneme…</a:t>
            </a: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endParaRPr lang="tr-TR" sz="2400" b="1" dirty="0" smtClean="0">
              <a:solidFill>
                <a:srgbClr val="002060"/>
              </a:solidFill>
              <a:latin typeface="Century" pitchFamily="18" charset="0"/>
            </a:endParaRP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400" b="1" dirty="0" smtClean="0">
                <a:solidFill>
                  <a:srgbClr val="002060"/>
                </a:solidFill>
                <a:latin typeface="Century" pitchFamily="18" charset="0"/>
              </a:rPr>
              <a:t>Halk eğlencesi olması…</a:t>
            </a: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endParaRPr lang="tr-TR" sz="2400" b="1" dirty="0" smtClean="0">
              <a:solidFill>
                <a:srgbClr val="002060"/>
              </a:solidFill>
              <a:latin typeface="Century" pitchFamily="18" charset="0"/>
            </a:endParaRP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400" b="1" dirty="0" smtClean="0">
                <a:solidFill>
                  <a:srgbClr val="002060"/>
                </a:solidFill>
                <a:latin typeface="Century" pitchFamily="18" charset="0"/>
              </a:rPr>
              <a:t>Gerçekçi eğilim ve biçimci eğilim – 1900’lerin başı…</a:t>
            </a: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endParaRPr lang="tr-TR" sz="2400" b="1" dirty="0" smtClean="0">
              <a:solidFill>
                <a:srgbClr val="002060"/>
              </a:solidFill>
              <a:latin typeface="Century" pitchFamily="18" charset="0"/>
            </a:endParaRP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400" b="1" dirty="0" smtClean="0">
                <a:solidFill>
                  <a:srgbClr val="002060"/>
                </a:solidFill>
                <a:latin typeface="Century" pitchFamily="18" charset="0"/>
              </a:rPr>
              <a:t>Mekanik yeniden üretime dayanması…</a:t>
            </a: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endParaRPr lang="tr-TR" sz="2400" b="1" dirty="0" smtClean="0">
              <a:solidFill>
                <a:srgbClr val="002060"/>
              </a:solidFill>
              <a:latin typeface="Century" pitchFamily="18" charset="0"/>
            </a:endParaRP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endParaRPr lang="tr-TR" sz="2400" b="1" dirty="0" smtClean="0">
              <a:solidFill>
                <a:srgbClr val="002060"/>
              </a:solidFill>
              <a:latin typeface="Century" pitchFamily="18" charset="0"/>
            </a:endParaRP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endParaRPr lang="tr-TR" sz="2400" b="1" dirty="0" smtClean="0">
              <a:solidFill>
                <a:srgbClr val="002060"/>
              </a:solidFill>
              <a:latin typeface="Century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1285852" y="214290"/>
            <a:ext cx="7208706" cy="1143008"/>
          </a:xfrm>
        </p:spPr>
        <p:txBody>
          <a:bodyPr>
            <a:normAutofit/>
          </a:bodyPr>
          <a:lstStyle/>
          <a:p>
            <a:pPr algn="ctr"/>
            <a:r>
              <a:rPr lang="tr-TR" sz="2800" dirty="0" smtClean="0">
                <a:solidFill>
                  <a:srgbClr val="002060"/>
                </a:solidFill>
                <a:latin typeface="Century" pitchFamily="18" charset="0"/>
              </a:rPr>
              <a:t>İlk kuramcıların amaçları</a:t>
            </a:r>
            <a:endParaRPr lang="tr-TR" sz="2800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itchFamily="18" charset="0"/>
            </a:endParaRP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928662" y="1714488"/>
            <a:ext cx="7745186" cy="4071966"/>
          </a:xfrm>
        </p:spPr>
        <p:txBody>
          <a:bodyPr>
            <a:normAutofit fontScale="92500"/>
          </a:bodyPr>
          <a:lstStyle/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400" b="1" dirty="0" smtClean="0">
                <a:solidFill>
                  <a:srgbClr val="002060"/>
                </a:solidFill>
                <a:latin typeface="Century" pitchFamily="18" charset="0"/>
              </a:rPr>
              <a:t> Sinemanın bir sanat olduğunu kanıtlama</a:t>
            </a: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endParaRPr lang="tr-TR" sz="2400" b="1" dirty="0" smtClean="0">
              <a:solidFill>
                <a:srgbClr val="002060"/>
              </a:solidFill>
              <a:latin typeface="Century" pitchFamily="18" charset="0"/>
            </a:endParaRP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400" b="1" dirty="0" smtClean="0">
                <a:solidFill>
                  <a:srgbClr val="002060"/>
                </a:solidFill>
                <a:latin typeface="Century" pitchFamily="18" charset="0"/>
              </a:rPr>
              <a:t>Gerçeklik yanılsaması yarattığı için diğer sanatlardan ayrı bir yerde olduğu…</a:t>
            </a: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endParaRPr lang="tr-TR" sz="2400" b="1" dirty="0" smtClean="0">
              <a:solidFill>
                <a:srgbClr val="002060"/>
              </a:solidFill>
              <a:latin typeface="Century" pitchFamily="18" charset="0"/>
            </a:endParaRP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400" b="1" dirty="0" smtClean="0">
                <a:solidFill>
                  <a:srgbClr val="002060"/>
                </a:solidFill>
                <a:latin typeface="Century" pitchFamily="18" charset="0"/>
              </a:rPr>
              <a:t>Özellikle tiyatro ve fotoğraftan ayrı bir sanat olduğu</a:t>
            </a: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endParaRPr lang="tr-TR" sz="2400" b="1" dirty="0" smtClean="0">
              <a:solidFill>
                <a:srgbClr val="002060"/>
              </a:solidFill>
              <a:latin typeface="Century" pitchFamily="18" charset="0"/>
            </a:endParaRP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400" b="1" dirty="0" smtClean="0">
                <a:solidFill>
                  <a:srgbClr val="002060"/>
                </a:solidFill>
                <a:latin typeface="Century" pitchFamily="18" charset="0"/>
              </a:rPr>
              <a:t>“Neden film izleriz”?</a:t>
            </a: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400" b="1" dirty="0" smtClean="0">
                <a:solidFill>
                  <a:srgbClr val="002060"/>
                </a:solidFill>
                <a:latin typeface="Century" pitchFamily="18" charset="0"/>
              </a:rPr>
              <a:t>“film izlemek insanın hangi ihtiyacına karşılık gelir”?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1285852" y="214290"/>
            <a:ext cx="7208706" cy="1143008"/>
          </a:xfrm>
        </p:spPr>
        <p:txBody>
          <a:bodyPr>
            <a:normAutofit/>
          </a:bodyPr>
          <a:lstStyle/>
          <a:p>
            <a:pPr algn="ctr"/>
            <a:r>
              <a:rPr lang="tr-TR" sz="2800" dirty="0" smtClean="0">
                <a:solidFill>
                  <a:srgbClr val="002060"/>
                </a:solidFill>
                <a:latin typeface="Century" pitchFamily="18" charset="0"/>
              </a:rPr>
              <a:t>Önemli isimler</a:t>
            </a:r>
            <a:endParaRPr lang="tr-TR" sz="2800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itchFamily="18" charset="0"/>
            </a:endParaRP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928662" y="1857364"/>
            <a:ext cx="7745186" cy="4286280"/>
          </a:xfrm>
        </p:spPr>
        <p:txBody>
          <a:bodyPr>
            <a:normAutofit/>
          </a:bodyPr>
          <a:lstStyle/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en-US" sz="2200" b="1" dirty="0" err="1" smtClean="0">
                <a:solidFill>
                  <a:srgbClr val="002060"/>
                </a:solidFill>
                <a:latin typeface="Century" pitchFamily="18" charset="0"/>
              </a:rPr>
              <a:t>Vachel</a:t>
            </a:r>
            <a:r>
              <a:rPr lang="en-US" sz="2200" b="1" dirty="0" smtClean="0">
                <a:solidFill>
                  <a:srgbClr val="002060"/>
                </a:solidFill>
                <a:latin typeface="Century" pitchFamily="18" charset="0"/>
              </a:rPr>
              <a:t> Lindsay</a:t>
            </a:r>
            <a:r>
              <a:rPr lang="tr-TR" sz="2200" b="1" dirty="0" smtClean="0">
                <a:solidFill>
                  <a:srgbClr val="002060"/>
                </a:solidFill>
                <a:latin typeface="Century" pitchFamily="18" charset="0"/>
              </a:rPr>
              <a:t>:</a:t>
            </a:r>
            <a:r>
              <a:rPr lang="en-US" sz="2200" b="1" dirty="0" smtClean="0">
                <a:solidFill>
                  <a:srgbClr val="002060"/>
                </a:solidFill>
                <a:latin typeface="Century" pitchFamily="18" charset="0"/>
              </a:rPr>
              <a:t> </a:t>
            </a:r>
            <a:r>
              <a:rPr lang="tr-TR" sz="2200" b="1" i="1" dirty="0" smtClean="0">
                <a:solidFill>
                  <a:srgbClr val="002060"/>
                </a:solidFill>
                <a:latin typeface="Century" pitchFamily="18" charset="0"/>
              </a:rPr>
              <a:t>T</a:t>
            </a:r>
            <a:r>
              <a:rPr lang="en-US" sz="2200" b="1" i="1" dirty="0" smtClean="0">
                <a:solidFill>
                  <a:srgbClr val="002060"/>
                </a:solidFill>
                <a:latin typeface="Century" pitchFamily="18" charset="0"/>
              </a:rPr>
              <a:t>he Art of the Moving Picture</a:t>
            </a:r>
            <a:r>
              <a:rPr lang="tr-TR" sz="2200" b="1" i="1" dirty="0" smtClean="0">
                <a:solidFill>
                  <a:srgbClr val="002060"/>
                </a:solidFill>
                <a:latin typeface="Century" pitchFamily="18" charset="0"/>
              </a:rPr>
              <a:t> (</a:t>
            </a:r>
            <a:r>
              <a:rPr lang="en-US" sz="2200" b="1" dirty="0" smtClean="0">
                <a:solidFill>
                  <a:srgbClr val="002060"/>
                </a:solidFill>
                <a:latin typeface="Century" pitchFamily="18" charset="0"/>
              </a:rPr>
              <a:t>1915</a:t>
            </a:r>
            <a:r>
              <a:rPr lang="tr-TR" sz="2200" b="1" dirty="0" smtClean="0">
                <a:solidFill>
                  <a:srgbClr val="002060"/>
                </a:solidFill>
                <a:latin typeface="Century" pitchFamily="18" charset="0"/>
              </a:rPr>
              <a:t>)</a:t>
            </a: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endParaRPr lang="tr-TR" sz="2200" b="1" i="1" dirty="0" smtClean="0">
              <a:solidFill>
                <a:srgbClr val="002060"/>
              </a:solidFill>
              <a:latin typeface="Century" pitchFamily="18" charset="0"/>
            </a:endParaRP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200" b="1" dirty="0" smtClean="0">
                <a:solidFill>
                  <a:srgbClr val="002060"/>
                </a:solidFill>
                <a:latin typeface="Century" pitchFamily="18" charset="0"/>
              </a:rPr>
              <a:t>Hugo </a:t>
            </a:r>
            <a:r>
              <a:rPr lang="tr-TR" sz="2200" b="1" dirty="0" err="1" smtClean="0">
                <a:solidFill>
                  <a:srgbClr val="002060"/>
                </a:solidFill>
                <a:latin typeface="Century" pitchFamily="18" charset="0"/>
              </a:rPr>
              <a:t>Münsterberg</a:t>
            </a:r>
            <a:r>
              <a:rPr lang="tr-TR" sz="2200" b="1" dirty="0" smtClean="0">
                <a:solidFill>
                  <a:srgbClr val="002060"/>
                </a:solidFill>
                <a:latin typeface="Century" pitchFamily="18" charset="0"/>
              </a:rPr>
              <a:t>: </a:t>
            </a:r>
            <a:r>
              <a:rPr lang="tr-TR" sz="2200" b="1" i="1" dirty="0" err="1" smtClean="0">
                <a:solidFill>
                  <a:srgbClr val="002060"/>
                </a:solidFill>
                <a:latin typeface="Century" pitchFamily="18" charset="0"/>
              </a:rPr>
              <a:t>Photoplay</a:t>
            </a:r>
            <a:r>
              <a:rPr lang="tr-TR" sz="2200" b="1" i="1" dirty="0" smtClean="0">
                <a:solidFill>
                  <a:srgbClr val="002060"/>
                </a:solidFill>
                <a:latin typeface="Century" pitchFamily="18" charset="0"/>
              </a:rPr>
              <a:t>: A </a:t>
            </a:r>
            <a:r>
              <a:rPr lang="tr-TR" sz="2200" b="1" i="1" dirty="0" err="1" smtClean="0">
                <a:solidFill>
                  <a:srgbClr val="002060"/>
                </a:solidFill>
                <a:latin typeface="Century" pitchFamily="18" charset="0"/>
              </a:rPr>
              <a:t>Psychological</a:t>
            </a:r>
            <a:r>
              <a:rPr lang="tr-TR" sz="2200" b="1" i="1" dirty="0" smtClean="0">
                <a:solidFill>
                  <a:srgbClr val="002060"/>
                </a:solidFill>
                <a:latin typeface="Century" pitchFamily="18" charset="0"/>
              </a:rPr>
              <a:t> </a:t>
            </a:r>
            <a:r>
              <a:rPr lang="tr-TR" sz="2200" b="1" i="1" dirty="0" err="1" smtClean="0">
                <a:solidFill>
                  <a:srgbClr val="002060"/>
                </a:solidFill>
                <a:latin typeface="Century" pitchFamily="18" charset="0"/>
              </a:rPr>
              <a:t>Study</a:t>
            </a:r>
            <a:r>
              <a:rPr lang="tr-TR" sz="2200" b="1" i="1" dirty="0" smtClean="0">
                <a:solidFill>
                  <a:srgbClr val="002060"/>
                </a:solidFill>
                <a:latin typeface="Century" pitchFamily="18" charset="0"/>
              </a:rPr>
              <a:t> </a:t>
            </a:r>
            <a:r>
              <a:rPr lang="tr-TR" sz="2200" b="1" dirty="0" smtClean="0">
                <a:solidFill>
                  <a:srgbClr val="002060"/>
                </a:solidFill>
                <a:latin typeface="Century" pitchFamily="18" charset="0"/>
              </a:rPr>
              <a:t>(</a:t>
            </a:r>
            <a:r>
              <a:rPr lang="tr-TR" sz="2200" b="1" i="1" dirty="0" smtClean="0">
                <a:solidFill>
                  <a:srgbClr val="002060"/>
                </a:solidFill>
                <a:latin typeface="Century" pitchFamily="18" charset="0"/>
              </a:rPr>
              <a:t>Sinema: Psikolojik Bir Çalışma</a:t>
            </a:r>
            <a:r>
              <a:rPr lang="tr-TR" sz="2200" b="1" dirty="0" smtClean="0">
                <a:solidFill>
                  <a:srgbClr val="002060"/>
                </a:solidFill>
                <a:latin typeface="Century" pitchFamily="18" charset="0"/>
              </a:rPr>
              <a:t>-1916) </a:t>
            </a: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endParaRPr lang="tr-TR" sz="2200" b="1" dirty="0" smtClean="0">
              <a:solidFill>
                <a:srgbClr val="002060"/>
              </a:solidFill>
              <a:latin typeface="Century" pitchFamily="18" charset="0"/>
            </a:endParaRP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200" b="1" dirty="0" smtClean="0">
                <a:solidFill>
                  <a:srgbClr val="002060"/>
                </a:solidFill>
                <a:latin typeface="Century" pitchFamily="18" charset="0"/>
              </a:rPr>
              <a:t> </a:t>
            </a:r>
            <a:r>
              <a:rPr lang="tr-TR" sz="2200" b="1" dirty="0" err="1" smtClean="0">
                <a:solidFill>
                  <a:srgbClr val="002060"/>
                </a:solidFill>
                <a:latin typeface="Century" pitchFamily="18" charset="0"/>
              </a:rPr>
              <a:t>Rudolf</a:t>
            </a:r>
            <a:r>
              <a:rPr lang="tr-TR" sz="2200" b="1" dirty="0" smtClean="0">
                <a:solidFill>
                  <a:srgbClr val="002060"/>
                </a:solidFill>
                <a:latin typeface="Century" pitchFamily="18" charset="0"/>
              </a:rPr>
              <a:t> </a:t>
            </a:r>
            <a:r>
              <a:rPr lang="tr-TR" sz="2200" b="1" dirty="0" err="1" smtClean="0">
                <a:solidFill>
                  <a:srgbClr val="002060"/>
                </a:solidFill>
                <a:latin typeface="Century" pitchFamily="18" charset="0"/>
              </a:rPr>
              <a:t>Arnheim</a:t>
            </a:r>
            <a:r>
              <a:rPr lang="tr-TR" sz="2200" b="1" dirty="0" smtClean="0">
                <a:solidFill>
                  <a:srgbClr val="002060"/>
                </a:solidFill>
                <a:latin typeface="Century" pitchFamily="18" charset="0"/>
              </a:rPr>
              <a:t> : </a:t>
            </a:r>
            <a:r>
              <a:rPr lang="nn-NO" sz="2200" b="1" i="1" dirty="0" smtClean="0">
                <a:solidFill>
                  <a:srgbClr val="002060"/>
                </a:solidFill>
                <a:latin typeface="Century" pitchFamily="18" charset="0"/>
              </a:rPr>
              <a:t>Film as Art </a:t>
            </a:r>
            <a:r>
              <a:rPr lang="tr-TR" sz="2200" b="1" i="1" dirty="0" smtClean="0">
                <a:solidFill>
                  <a:srgbClr val="002060"/>
                </a:solidFill>
                <a:latin typeface="Century" pitchFamily="18" charset="0"/>
              </a:rPr>
              <a:t> (</a:t>
            </a:r>
            <a:r>
              <a:rPr lang="nn-NO" sz="2200" b="1" i="1" dirty="0" smtClean="0">
                <a:solidFill>
                  <a:srgbClr val="002060"/>
                </a:solidFill>
                <a:latin typeface="Century" pitchFamily="18" charset="0"/>
              </a:rPr>
              <a:t>Sanat Olarak Sinema</a:t>
            </a:r>
            <a:r>
              <a:rPr lang="tr-TR" sz="2200" b="1" i="1" dirty="0" smtClean="0">
                <a:solidFill>
                  <a:srgbClr val="002060"/>
                </a:solidFill>
                <a:latin typeface="Century" pitchFamily="18" charset="0"/>
              </a:rPr>
              <a:t> – 1932)</a:t>
            </a: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endParaRPr lang="tr-TR" sz="2200" b="1" dirty="0" smtClean="0">
              <a:solidFill>
                <a:srgbClr val="002060"/>
              </a:solidFill>
              <a:latin typeface="Century" pitchFamily="18" charset="0"/>
            </a:endParaRP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tr-TR" sz="2200" b="1" dirty="0" err="1" smtClean="0">
                <a:solidFill>
                  <a:srgbClr val="002060"/>
                </a:solidFill>
                <a:latin typeface="Century" pitchFamily="18" charset="0"/>
              </a:rPr>
              <a:t>Béla</a:t>
            </a:r>
            <a:r>
              <a:rPr lang="tr-TR" sz="2200" b="1" dirty="0" smtClean="0">
                <a:solidFill>
                  <a:srgbClr val="002060"/>
                </a:solidFill>
                <a:latin typeface="Century" pitchFamily="18" charset="0"/>
              </a:rPr>
              <a:t> </a:t>
            </a:r>
            <a:r>
              <a:rPr lang="tr-TR" sz="2200" b="1" dirty="0" err="1" smtClean="0">
                <a:solidFill>
                  <a:srgbClr val="002060"/>
                </a:solidFill>
                <a:latin typeface="Century" pitchFamily="18" charset="0"/>
              </a:rPr>
              <a:t>Balázs</a:t>
            </a:r>
            <a:r>
              <a:rPr lang="tr-TR" sz="2200" b="1" dirty="0" smtClean="0">
                <a:solidFill>
                  <a:srgbClr val="002060"/>
                </a:solidFill>
                <a:latin typeface="Century" pitchFamily="18" charset="0"/>
              </a:rPr>
              <a:t>: </a:t>
            </a:r>
            <a:r>
              <a:rPr lang="de-DE" sz="2200" b="1" i="1" dirty="0" smtClean="0">
                <a:solidFill>
                  <a:srgbClr val="002060"/>
                </a:solidFill>
                <a:latin typeface="Century" pitchFamily="18" charset="0"/>
              </a:rPr>
              <a:t>Der Sichtbare Mensch</a:t>
            </a:r>
            <a:r>
              <a:rPr lang="tr-TR" sz="2200" b="1" i="1" dirty="0" smtClean="0">
                <a:solidFill>
                  <a:srgbClr val="002060"/>
                </a:solidFill>
                <a:latin typeface="Century" pitchFamily="18" charset="0"/>
              </a:rPr>
              <a:t> (</a:t>
            </a:r>
            <a:r>
              <a:rPr lang="de-DE" sz="2200" b="1" i="1" dirty="0" err="1" smtClean="0">
                <a:solidFill>
                  <a:srgbClr val="002060"/>
                </a:solidFill>
                <a:latin typeface="Century" pitchFamily="18" charset="0"/>
              </a:rPr>
              <a:t>Görünen</a:t>
            </a:r>
            <a:r>
              <a:rPr lang="de-DE" sz="2200" b="1" i="1" dirty="0" smtClean="0">
                <a:solidFill>
                  <a:srgbClr val="002060"/>
                </a:solidFill>
                <a:latin typeface="Century" pitchFamily="18" charset="0"/>
              </a:rPr>
              <a:t> </a:t>
            </a:r>
            <a:r>
              <a:rPr lang="de-DE" sz="2200" b="1" i="1" dirty="0" err="1" smtClean="0">
                <a:solidFill>
                  <a:srgbClr val="002060"/>
                </a:solidFill>
                <a:latin typeface="Century" pitchFamily="18" charset="0"/>
              </a:rPr>
              <a:t>İnsan</a:t>
            </a:r>
            <a:r>
              <a:rPr lang="tr-TR" sz="2200" b="1" dirty="0" smtClean="0">
                <a:solidFill>
                  <a:srgbClr val="002060"/>
                </a:solidFill>
                <a:latin typeface="Century" pitchFamily="18" charset="0"/>
              </a:rPr>
              <a:t>-</a:t>
            </a:r>
            <a:r>
              <a:rPr lang="de-DE" sz="2200" b="1" dirty="0" smtClean="0">
                <a:solidFill>
                  <a:srgbClr val="002060"/>
                </a:solidFill>
                <a:latin typeface="Century" pitchFamily="18" charset="0"/>
              </a:rPr>
              <a:t> 1924</a:t>
            </a:r>
            <a:r>
              <a:rPr lang="tr-TR" sz="2200" b="1" dirty="0" smtClean="0">
                <a:solidFill>
                  <a:srgbClr val="002060"/>
                </a:solidFill>
                <a:latin typeface="Century" pitchFamily="18" charset="0"/>
              </a:rPr>
              <a:t>)</a:t>
            </a: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r>
              <a:rPr lang="en-US" sz="2200" b="1" i="1" dirty="0" smtClean="0">
                <a:solidFill>
                  <a:srgbClr val="002060"/>
                </a:solidFill>
                <a:latin typeface="Century" pitchFamily="18" charset="0"/>
              </a:rPr>
              <a:t>Theory of the Film</a:t>
            </a:r>
            <a:r>
              <a:rPr lang="tr-TR" sz="2200" b="1" i="1" dirty="0" smtClean="0">
                <a:solidFill>
                  <a:srgbClr val="002060"/>
                </a:solidFill>
                <a:latin typeface="Century" pitchFamily="18" charset="0"/>
              </a:rPr>
              <a:t> (Film Teorisi-</a:t>
            </a:r>
            <a:r>
              <a:rPr lang="en-US" sz="2200" b="1" dirty="0" smtClean="0">
                <a:solidFill>
                  <a:srgbClr val="002060"/>
                </a:solidFill>
                <a:latin typeface="Century" pitchFamily="18" charset="0"/>
              </a:rPr>
              <a:t>1952</a:t>
            </a:r>
            <a:r>
              <a:rPr lang="tr-TR" sz="2200" b="1" dirty="0" smtClean="0">
                <a:solidFill>
                  <a:srgbClr val="002060"/>
                </a:solidFill>
                <a:latin typeface="Century" pitchFamily="18" charset="0"/>
              </a:rPr>
              <a:t>)</a:t>
            </a:r>
            <a:endParaRPr lang="en-US" sz="2200" b="1" dirty="0" smtClean="0">
              <a:solidFill>
                <a:srgbClr val="002060"/>
              </a:solidFill>
              <a:latin typeface="Century" pitchFamily="18" charset="0"/>
            </a:endParaRPr>
          </a:p>
          <a:p>
            <a:pPr algn="just">
              <a:buClr>
                <a:srgbClr val="FF0000"/>
              </a:buClr>
              <a:buFont typeface="Courier New" pitchFamily="49" charset="0"/>
              <a:buChar char="o"/>
            </a:pPr>
            <a:endParaRPr lang="tr-TR" sz="2200" b="1" dirty="0" smtClean="0">
              <a:solidFill>
                <a:srgbClr val="002060"/>
              </a:solidFill>
              <a:latin typeface="Century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13</TotalTime>
  <Words>162</Words>
  <Application>Microsoft Office PowerPoint</Application>
  <PresentationFormat>Ekran Gösterisi (4:3)</PresentationFormat>
  <Paragraphs>34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5</vt:i4>
      </vt:variant>
    </vt:vector>
  </HeadingPairs>
  <TitlesOfParts>
    <vt:vector size="6" baseType="lpstr">
      <vt:lpstr>sunum_sablon</vt:lpstr>
      <vt:lpstr>Slayt 1</vt:lpstr>
      <vt:lpstr>Sinema Kuramına Giriş</vt:lpstr>
      <vt:lpstr>İlk Yıllar</vt:lpstr>
      <vt:lpstr>İlk kuramcıların amaçları</vt:lpstr>
      <vt:lpstr>Önemli isimler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İletişim Fakültesi</dc:creator>
  <cp:lastModifiedBy>Ahmet</cp:lastModifiedBy>
  <cp:revision>6</cp:revision>
  <cp:lastPrinted>1601-01-01T00:00:00Z</cp:lastPrinted>
  <dcterms:created xsi:type="dcterms:W3CDTF">2019-11-27T06:53:14Z</dcterms:created>
  <dcterms:modified xsi:type="dcterms:W3CDTF">2020-01-15T07:06:20Z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